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3"/>
  </p:notesMasterIdLst>
  <p:sldIdLst>
    <p:sldId id="343" r:id="rId2"/>
    <p:sldId id="266" r:id="rId3"/>
    <p:sldId id="280" r:id="rId4"/>
    <p:sldId id="257" r:id="rId5"/>
    <p:sldId id="333" r:id="rId6"/>
    <p:sldId id="326" r:id="rId7"/>
    <p:sldId id="281" r:id="rId8"/>
    <p:sldId id="282" r:id="rId9"/>
    <p:sldId id="269" r:id="rId10"/>
    <p:sldId id="267" r:id="rId11"/>
    <p:sldId id="270" r:id="rId12"/>
    <p:sldId id="272" r:id="rId13"/>
    <p:sldId id="273" r:id="rId14"/>
    <p:sldId id="274" r:id="rId15"/>
    <p:sldId id="334" r:id="rId16"/>
    <p:sldId id="275" r:id="rId17"/>
    <p:sldId id="336" r:id="rId18"/>
    <p:sldId id="337" r:id="rId19"/>
    <p:sldId id="335" r:id="rId20"/>
    <p:sldId id="276" r:id="rId21"/>
    <p:sldId id="277" r:id="rId22"/>
    <p:sldId id="338" r:id="rId23"/>
    <p:sldId id="339" r:id="rId24"/>
    <p:sldId id="340" r:id="rId25"/>
    <p:sldId id="341" r:id="rId26"/>
    <p:sldId id="278" r:id="rId27"/>
    <p:sldId id="344" r:id="rId28"/>
    <p:sldId id="279" r:id="rId29"/>
    <p:sldId id="329" r:id="rId30"/>
    <p:sldId id="330" r:id="rId31"/>
    <p:sldId id="331" r:id="rId32"/>
    <p:sldId id="332" r:id="rId33"/>
    <p:sldId id="292" r:id="rId34"/>
    <p:sldId id="293" r:id="rId35"/>
    <p:sldId id="271" r:id="rId36"/>
    <p:sldId id="283" r:id="rId37"/>
    <p:sldId id="284" r:id="rId38"/>
    <p:sldId id="285" r:id="rId39"/>
    <p:sldId id="286" r:id="rId40"/>
    <p:sldId id="287" r:id="rId41"/>
    <p:sldId id="317" r:id="rId42"/>
    <p:sldId id="318" r:id="rId43"/>
    <p:sldId id="319" r:id="rId44"/>
    <p:sldId id="320" r:id="rId45"/>
    <p:sldId id="321" r:id="rId46"/>
    <p:sldId id="288" r:id="rId47"/>
    <p:sldId id="289" r:id="rId48"/>
    <p:sldId id="290" r:id="rId49"/>
    <p:sldId id="291" r:id="rId50"/>
    <p:sldId id="322" r:id="rId51"/>
    <p:sldId id="316"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7C5E"/>
    <a:srgbClr val="23A980"/>
    <a:srgbClr val="00CC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7" d="100"/>
          <a:sy n="67" d="100"/>
        </p:scale>
        <p:origin x="-1476" y="-10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F4BBCD-62D4-423A-A0C6-8AB546AA8894}" type="datetimeFigureOut">
              <a:rPr lang="it-IT" smtClean="0"/>
              <a:t>12/09/2025</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7CEBD4-D5E7-43DB-B23C-1E6F16E8D87E}" type="slidenum">
              <a:rPr lang="it-IT" smtClean="0"/>
              <a:t>‹N›</a:t>
            </a:fld>
            <a:endParaRPr lang="it-IT"/>
          </a:p>
        </p:txBody>
      </p:sp>
    </p:spTree>
    <p:extLst>
      <p:ext uri="{BB962C8B-B14F-4D97-AF65-F5344CB8AC3E}">
        <p14:creationId xmlns:p14="http://schemas.microsoft.com/office/powerpoint/2010/main" val="3545243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it-IT" smtClean="0"/>
              <a:t>Fare clic per modificare lo stile del titolo</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2F84F94-57A3-4B7D-8796-9AE439D9A6C3}" type="datetime1">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‹N›</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0F680E4B-A991-473A-A625-A8D8D1EDA7A8}" type="datetime1">
              <a:rPr lang="en-US" smtClean="0"/>
              <a:t>9/12/2025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FEBEB0A-9E3D-4B14-9782-E2AE3DA60D96}"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DC0B783D-A304-4DCF-B770-A8C31F528CAE}" type="datetime1">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99B4E383-AD07-4E18-ABCD-75FF94D31563}" type="datetime1">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4" name="Date Placeholder 3"/>
          <p:cNvSpPr>
            <a:spLocks noGrp="1"/>
          </p:cNvSpPr>
          <p:nvPr>
            <p:ph type="dt" sz="half" idx="10"/>
          </p:nvPr>
        </p:nvSpPr>
        <p:spPr/>
        <p:txBody>
          <a:bodyPr/>
          <a:lstStyle/>
          <a:p>
            <a:fld id="{AC84913A-945A-4C22-81DB-4B0AA6E49EC8}" type="datetime1">
              <a:rPr lang="en-US" smtClean="0"/>
              <a:t>9/12/2025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EBEB0A-9E3D-4B14-9782-E2AE3DA60D96}" type="slidenum">
              <a:rPr lang="en-US" smtClean="0"/>
              <a:pPr/>
              <a:t>‹N›</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5" name="Date Placeholder 4"/>
          <p:cNvSpPr>
            <a:spLocks noGrp="1"/>
          </p:cNvSpPr>
          <p:nvPr>
            <p:ph type="dt" sz="half" idx="10"/>
          </p:nvPr>
        </p:nvSpPr>
        <p:spPr/>
        <p:txBody>
          <a:bodyPr/>
          <a:lstStyle/>
          <a:p>
            <a:fld id="{BD8B1B4E-2129-4CC8-A22D-1729FE6AAE74}" type="datetime1">
              <a:rPr lang="en-US" smtClean="0"/>
              <a:t>9/12/2025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lo stile del titolo</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7" name="Date Placeholder 6"/>
          <p:cNvSpPr>
            <a:spLocks noGrp="1"/>
          </p:cNvSpPr>
          <p:nvPr>
            <p:ph type="dt" sz="half" idx="10"/>
          </p:nvPr>
        </p:nvSpPr>
        <p:spPr/>
        <p:txBody>
          <a:bodyPr/>
          <a:lstStyle/>
          <a:p>
            <a:fld id="{76545CE1-8BDE-45C0-A6B2-9AB985F5E58F}" type="datetime1">
              <a:rPr lang="en-US" smtClean="0"/>
              <a:t>9/12/2025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EBEB0A-9E3D-4B14-9782-E2AE3DA60D96}" type="slidenum">
              <a:rPr lang="en-US" smtClean="0"/>
              <a:pPr/>
              <a:t>‹N›</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dirty="0"/>
          </a:p>
        </p:txBody>
      </p:sp>
      <p:sp>
        <p:nvSpPr>
          <p:cNvPr id="3" name="Date Placeholder 2"/>
          <p:cNvSpPr>
            <a:spLocks noGrp="1"/>
          </p:cNvSpPr>
          <p:nvPr>
            <p:ph type="dt" sz="half" idx="10"/>
          </p:nvPr>
        </p:nvSpPr>
        <p:spPr/>
        <p:txBody>
          <a:bodyPr/>
          <a:lstStyle/>
          <a:p>
            <a:fld id="{89692A23-FE53-4735-8EE9-A278B1D6BEDF}" type="datetime1">
              <a:rPr lang="en-US" smtClean="0"/>
              <a:t>9/12/2025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EBEB0A-9E3D-4B14-9782-E2AE3DA60D96}"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9A1EE6-40E8-41A8-807A-B9ED490F4644}" type="datetime1">
              <a:rPr lang="en-US" smtClean="0"/>
              <a:t>9/12/2025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EBEB0A-9E3D-4B14-9782-E2AE3DA60D96}"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it-IT" smtClean="0"/>
              <a:t>Fare clic per modificare lo stile del titolo</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1317DE89-02BE-4CF0-A722-B4EE897B5472}" type="datetime1">
              <a:rPr lang="en-US" smtClean="0"/>
              <a:t>9/12/2025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‹N›</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it-IT" smtClean="0"/>
              <a:t>Fare clic per modificare lo stile del titolo</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AF4D60E4-023A-415E-8850-B8C40AE2A449}" type="datetime1">
              <a:rPr lang="en-US" smtClean="0"/>
              <a:t>9/12/2025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EBEB0A-9E3D-4B14-9782-E2AE3DA60D96}"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91EC19B4-E798-43E5-A195-FFD43EC79E43}" type="datetime1">
              <a:rPr lang="en-US" smtClean="0"/>
              <a:t>9/12/2025</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dirty="0"/>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BFEBEB0A-9E3D-4B14-9782-E2AE3DA60D96}" type="slidenum">
              <a:rPr lang="en-US" smtClean="0"/>
              <a:pPr/>
              <a:t>‹N›</a:t>
            </a:fld>
            <a:endParaRPr lang="en-US" dirty="0"/>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W4a2wR93srw" TargetMode="External"/><Relationship Id="rId2" Type="http://schemas.openxmlformats.org/officeDocument/2006/relationships/hyperlink" Target="https://www.disabili.com/prodotti/articoli-qprodotti/video-scrittura-per-dsa-e-nonsolo-nuova-app-gratuita-e-personalizzabile" TargetMode="Externa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hyperlink" Target="https://play.google.com/store/apps/details?id=com.acqui.costa.alboboar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sites.google.com/site/leggixme/leggixme_usb?authuser=0" TargetMode="External"/><Relationship Id="rId2" Type="http://schemas.openxmlformats.org/officeDocument/2006/relationships/hyperlink" Target="https://sites.google.com/site/leggixme/home?authuser=0" TargetMode="Externa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hyperlink" Target="https://sites.google.com/site/leggixme/videoguide?authuser=0" TargetMode="External"/><Relationship Id="rId4" Type="http://schemas.openxmlformats.org/officeDocument/2006/relationships/hyperlink" Target="https://www.youtube.com/watch?v=2_vKkLdBf_U"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342854" cy="5128829"/>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sp>
        <p:nvSpPr>
          <p:cNvPr id="7" name="Rettangolo 6"/>
          <p:cNvSpPr/>
          <p:nvPr/>
        </p:nvSpPr>
        <p:spPr>
          <a:xfrm>
            <a:off x="683988" y="2217682"/>
            <a:ext cx="5328172" cy="2310162"/>
          </a:xfrm>
          <a:prstGeom prst="rect">
            <a:avLst/>
          </a:prstGeom>
          <a:ln w="57150"/>
        </p:spPr>
        <p:style>
          <a:lnRef idx="2">
            <a:schemeClr val="accent1"/>
          </a:lnRef>
          <a:fillRef idx="1">
            <a:schemeClr val="lt1"/>
          </a:fillRef>
          <a:effectRef idx="0">
            <a:schemeClr val="accent1"/>
          </a:effectRef>
          <a:fontRef idx="minor">
            <a:schemeClr val="dk1"/>
          </a:fontRef>
        </p:style>
        <p:txBody>
          <a:bodyPr lIns="80175" tIns="40087" rIns="80175" bIns="40087" rtlCol="0" anchor="ctr"/>
          <a:lstStyle/>
          <a:p>
            <a:pPr algn="ctr"/>
            <a:r>
              <a:rPr lang="it-IT" sz="4200" dirty="0" smtClean="0">
                <a:effectLst>
                  <a:outerShdw blurRad="38100" dist="38100" dir="2700000" algn="tl">
                    <a:srgbClr val="000000">
                      <a:alpha val="43137"/>
                    </a:srgbClr>
                  </a:outerShdw>
                </a:effectLst>
              </a:rPr>
              <a:t>Tecnologie e inclusione scolastica</a:t>
            </a:r>
          </a:p>
          <a:p>
            <a:endParaRPr lang="it-IT" sz="2000" dirty="0" smtClean="0">
              <a:effectLst>
                <a:outerShdw blurRad="38100" dist="38100" dir="2700000" algn="tl">
                  <a:srgbClr val="000000">
                    <a:alpha val="43137"/>
                  </a:srgbClr>
                </a:outerShdw>
              </a:effectLst>
            </a:endParaRPr>
          </a:p>
          <a:p>
            <a:r>
              <a:rPr lang="it-IT" sz="2000" dirty="0" smtClean="0">
                <a:effectLst>
                  <a:outerShdw blurRad="38100" dist="38100" dir="2700000" algn="tl">
                    <a:srgbClr val="000000">
                      <a:alpha val="43137"/>
                    </a:srgbClr>
                  </a:outerShdw>
                </a:effectLst>
              </a:rPr>
              <a:t>Prof.ssa Laura Abbate</a:t>
            </a:r>
            <a:endParaRPr lang="it-IT" sz="2000" dirty="0">
              <a:effectLst>
                <a:outerShdw blurRad="38100" dist="38100" dir="2700000" algn="tl">
                  <a:srgbClr val="000000">
                    <a:alpha val="43137"/>
                  </a:srgbClr>
                </a:outerShdw>
              </a:effectLst>
            </a:endParaRPr>
          </a:p>
        </p:txBody>
      </p:sp>
      <p:sp>
        <p:nvSpPr>
          <p:cNvPr id="8" name="Rettangolo 7"/>
          <p:cNvSpPr/>
          <p:nvPr/>
        </p:nvSpPr>
        <p:spPr>
          <a:xfrm>
            <a:off x="514124" y="5635966"/>
            <a:ext cx="5166218" cy="820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80175" tIns="40087" rIns="80175" bIns="40087" rtlCol="0" anchor="ctr"/>
          <a:lstStyle/>
          <a:p>
            <a:pPr algn="ctr"/>
            <a:endParaRPr lang="it-IT"/>
          </a:p>
        </p:txBody>
      </p:sp>
      <p:sp>
        <p:nvSpPr>
          <p:cNvPr id="9" name="Rettangolo 8"/>
          <p:cNvSpPr/>
          <p:nvPr/>
        </p:nvSpPr>
        <p:spPr>
          <a:xfrm>
            <a:off x="514124" y="5773887"/>
            <a:ext cx="5166219" cy="711899"/>
          </a:xfrm>
          <a:prstGeom prst="rect">
            <a:avLst/>
          </a:prstGeom>
        </p:spPr>
        <p:txBody>
          <a:bodyPr wrap="square" lIns="80175" tIns="40087" rIns="80175" bIns="40087">
            <a:spAutoFit/>
          </a:bodyPr>
          <a:lstStyle/>
          <a:p>
            <a:pPr algn="ctr"/>
            <a:r>
              <a:rPr lang="it-IT" sz="1100" dirty="0">
                <a:solidFill>
                  <a:schemeClr val="bg1"/>
                </a:solidFill>
              </a:rPr>
              <a:t>60 CFU ex art. 2-bis </a:t>
            </a:r>
            <a:r>
              <a:rPr lang="it-IT" sz="1100" dirty="0" err="1">
                <a:solidFill>
                  <a:schemeClr val="bg1"/>
                </a:solidFill>
              </a:rPr>
              <a:t>Dlgs</a:t>
            </a:r>
            <a:r>
              <a:rPr lang="it-IT" sz="1100" dirty="0">
                <a:solidFill>
                  <a:schemeClr val="bg1"/>
                </a:solidFill>
              </a:rPr>
              <a:t> 59/2017, ex art. 7 comma 2 DPCM 4 agosto 2023</a:t>
            </a:r>
          </a:p>
          <a:p>
            <a:pPr algn="ctr"/>
            <a:r>
              <a:rPr lang="it-IT" sz="1100" dirty="0">
                <a:solidFill>
                  <a:schemeClr val="bg1"/>
                </a:solidFill>
              </a:rPr>
              <a:t>30 CFU ex art. 2 – ter, comma 4 bis </a:t>
            </a:r>
            <a:r>
              <a:rPr lang="it-IT" sz="1100" dirty="0" err="1">
                <a:solidFill>
                  <a:schemeClr val="bg1"/>
                </a:solidFill>
              </a:rPr>
              <a:t>Dlgs</a:t>
            </a:r>
            <a:r>
              <a:rPr lang="it-IT" sz="1100" dirty="0">
                <a:solidFill>
                  <a:schemeClr val="bg1"/>
                </a:solidFill>
              </a:rPr>
              <a:t> 59/2017, ex art. 13, comma 2 </a:t>
            </a:r>
            <a:r>
              <a:rPr lang="it-IT" sz="1100" dirty="0" err="1">
                <a:solidFill>
                  <a:schemeClr val="bg1"/>
                </a:solidFill>
              </a:rPr>
              <a:t>Dlgs</a:t>
            </a:r>
            <a:r>
              <a:rPr lang="it-IT" sz="1100" dirty="0">
                <a:solidFill>
                  <a:schemeClr val="bg1"/>
                </a:solidFill>
              </a:rPr>
              <a:t> 59/2017 (ALL.2)</a:t>
            </a:r>
          </a:p>
          <a:p>
            <a:endParaRPr lang="it-IT" sz="800" dirty="0">
              <a:solidFill>
                <a:schemeClr val="bg1"/>
              </a:solidFill>
            </a:endParaRPr>
          </a:p>
        </p:txBody>
      </p:sp>
      <p:pic>
        <p:nvPicPr>
          <p:cNvPr id="1026" name="Picture 2" descr="Didattica digitale: che cos'è, quando e perché è effica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0297" y="3554146"/>
            <a:ext cx="2434246" cy="1947397"/>
          </a:xfrm>
          <a:prstGeom prst="rect">
            <a:avLst/>
          </a:prstGeom>
          <a:ln w="381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288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59983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179512" y="1412776"/>
            <a:ext cx="8784976" cy="4708981"/>
          </a:xfrm>
          <a:prstGeom prst="rect">
            <a:avLst/>
          </a:prstGeom>
        </p:spPr>
        <p:txBody>
          <a:bodyPr wrap="square">
            <a:spAutoFit/>
          </a:bodyPr>
          <a:lstStyle/>
          <a:p>
            <a:pPr algn="just"/>
            <a:r>
              <a:rPr lang="it-IT" sz="2400" dirty="0"/>
              <a:t> </a:t>
            </a:r>
            <a:r>
              <a:rPr lang="it-IT" sz="2500" dirty="0"/>
              <a:t>F</a:t>
            </a:r>
            <a:r>
              <a:rPr lang="it-IT" sz="2500" dirty="0" smtClean="0"/>
              <a:t>acilitano </a:t>
            </a:r>
            <a:r>
              <a:rPr lang="it-IT" sz="2500" dirty="0"/>
              <a:t>la partecipazione attiva delle persone disabili in tutte le aree della </a:t>
            </a:r>
            <a:r>
              <a:rPr lang="it-IT" sz="2500" dirty="0" smtClean="0"/>
              <a:t>vita; </a:t>
            </a:r>
            <a:r>
              <a:rPr lang="it-IT" sz="2500" dirty="0"/>
              <a:t>per quanto concerne il processo di apprendimento, esse riguardano tutti i sistemi che supportano, facilitano, rendono possibili la comunicazione e l’accesso al computer del disabile: si va dalle tastiere modificate agli emulatori di mouse e ai sistemi a scansione, dai comunicatori simbolici ai puntatori oculari.</a:t>
            </a:r>
          </a:p>
          <a:p>
            <a:pPr algn="just"/>
            <a:r>
              <a:rPr lang="it-IT" sz="2500" dirty="0"/>
              <a:t>In ambito educativo, le TA, coniugate con le TIC, sono diventate la chiave di volta di un processo didattico moderno, efficace, veramente inclusivo: gli studenti disabili possono diventare parte integrante del gruppo di pari, essere protagonisti del loro apprendimento e conquistare una maggiore sicurezza migliorando le capacità sociali e di comunicazione.</a:t>
            </a:r>
          </a:p>
        </p:txBody>
      </p:sp>
      <p:sp>
        <p:nvSpPr>
          <p:cNvPr id="4" name="Rettangolo 3"/>
          <p:cNvSpPr/>
          <p:nvPr/>
        </p:nvSpPr>
        <p:spPr>
          <a:xfrm>
            <a:off x="1763688" y="379983"/>
            <a:ext cx="6249724" cy="769441"/>
          </a:xfrm>
          <a:prstGeom prst="rect">
            <a:avLst/>
          </a:prstGeom>
        </p:spPr>
        <p:txBody>
          <a:bodyPr wrap="none">
            <a:spAutoFit/>
          </a:bodyPr>
          <a:lstStyle/>
          <a:p>
            <a:r>
              <a:rPr lang="it-IT" sz="4400" b="1" dirty="0" smtClean="0">
                <a:solidFill>
                  <a:prstClr val="black"/>
                </a:solidFill>
                <a:effectLst>
                  <a:outerShdw blurRad="38100" dist="38100" dir="2700000" algn="tl">
                    <a:srgbClr val="000000">
                      <a:alpha val="43137"/>
                    </a:srgbClr>
                  </a:outerShdw>
                </a:effectLst>
              </a:rPr>
              <a:t>Tecnologie </a:t>
            </a:r>
            <a:r>
              <a:rPr lang="it-IT" sz="4400" b="1" dirty="0" err="1">
                <a:solidFill>
                  <a:prstClr val="black"/>
                </a:solidFill>
                <a:effectLst>
                  <a:outerShdw blurRad="38100" dist="38100" dir="2700000" algn="tl">
                    <a:srgbClr val="000000">
                      <a:alpha val="43137"/>
                    </a:srgbClr>
                  </a:outerShdw>
                </a:effectLst>
              </a:rPr>
              <a:t>assistive</a:t>
            </a:r>
            <a:r>
              <a:rPr lang="it-IT" sz="4400" b="1" dirty="0">
                <a:solidFill>
                  <a:prstClr val="black"/>
                </a:solidFill>
                <a:effectLst>
                  <a:outerShdw blurRad="38100" dist="38100" dir="2700000" algn="tl">
                    <a:srgbClr val="000000">
                      <a:alpha val="43137"/>
                    </a:srgbClr>
                  </a:outerShdw>
                </a:effectLst>
              </a:rPr>
              <a:t> (TA) </a:t>
            </a:r>
            <a:endParaRPr lang="it-IT" sz="4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585847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806392"/>
            <a:ext cx="6552728" cy="5188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3067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8640"/>
            <a:ext cx="5157738" cy="2957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2348880"/>
            <a:ext cx="4536182" cy="3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ttangolo 3"/>
          <p:cNvSpPr/>
          <p:nvPr/>
        </p:nvSpPr>
        <p:spPr>
          <a:xfrm>
            <a:off x="303560" y="4308091"/>
            <a:ext cx="3762568" cy="646331"/>
          </a:xfrm>
          <a:prstGeom prst="rect">
            <a:avLst/>
          </a:prstGeom>
        </p:spPr>
        <p:txBody>
          <a:bodyPr wrap="none">
            <a:spAutoFit/>
          </a:bodyPr>
          <a:lstStyle/>
          <a:p>
            <a:pPr lvl="0"/>
            <a:r>
              <a:rPr lang="it-IT" sz="3600" b="1" dirty="0">
                <a:solidFill>
                  <a:prstClr val="black"/>
                </a:solidFill>
                <a:effectLst>
                  <a:outerShdw blurRad="38100" dist="38100" dir="2700000" algn="tl">
                    <a:srgbClr val="000000">
                      <a:alpha val="43137"/>
                    </a:srgbClr>
                  </a:outerShdw>
                </a:effectLst>
              </a:rPr>
              <a:t>Disabilità </a:t>
            </a:r>
            <a:r>
              <a:rPr lang="it-IT" sz="3600" b="1" dirty="0" smtClean="0">
                <a:solidFill>
                  <a:prstClr val="black"/>
                </a:solidFill>
                <a:effectLst>
                  <a:outerShdw blurRad="38100" dist="38100" dir="2700000" algn="tl">
                    <a:srgbClr val="000000">
                      <a:alpha val="43137"/>
                    </a:srgbClr>
                  </a:outerShdw>
                </a:effectLst>
              </a:rPr>
              <a:t>motoria</a:t>
            </a:r>
            <a:endParaRPr lang="it-IT" sz="3600" b="1" dirty="0">
              <a:solidFill>
                <a:prstClr val="black"/>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765823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404664"/>
            <a:ext cx="4372297" cy="3237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8914" y="3141697"/>
            <a:ext cx="546735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56401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2" y="0"/>
            <a:ext cx="5534025"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3326705"/>
            <a:ext cx="4810125"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13447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539447"/>
            <a:ext cx="6408712" cy="4466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3044157" y="669875"/>
            <a:ext cx="3326552" cy="646331"/>
          </a:xfrm>
          <a:prstGeom prst="rect">
            <a:avLst/>
          </a:prstGeom>
          <a:noFill/>
        </p:spPr>
        <p:txBody>
          <a:bodyPr wrap="none" rtlCol="0">
            <a:spAutoFit/>
          </a:bodyPr>
          <a:lstStyle/>
          <a:p>
            <a:r>
              <a:rPr lang="it-IT" sz="3600" b="1" dirty="0" smtClean="0">
                <a:effectLst>
                  <a:outerShdw blurRad="38100" dist="38100" dir="2700000" algn="tl">
                    <a:srgbClr val="000000">
                      <a:alpha val="43137"/>
                    </a:srgbClr>
                  </a:outerShdw>
                </a:effectLst>
              </a:rPr>
              <a:t>Disabilità visiva</a:t>
            </a:r>
            <a:endParaRPr lang="it-IT"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632558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596" y="1628800"/>
            <a:ext cx="7128792"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asellaDiTesto 1"/>
          <p:cNvSpPr txBox="1"/>
          <p:nvPr/>
        </p:nvSpPr>
        <p:spPr>
          <a:xfrm>
            <a:off x="3422171" y="620688"/>
            <a:ext cx="2117887" cy="461665"/>
          </a:xfrm>
          <a:prstGeom prst="rect">
            <a:avLst/>
          </a:prstGeom>
          <a:noFill/>
        </p:spPr>
        <p:txBody>
          <a:bodyPr wrap="none" rtlCol="0">
            <a:spAutoFit/>
          </a:bodyPr>
          <a:lstStyle/>
          <a:p>
            <a:r>
              <a:rPr lang="it-IT" sz="2400" b="1" dirty="0" smtClean="0">
                <a:effectLst>
                  <a:outerShdw blurRad="38100" dist="38100" dir="2700000" algn="tl">
                    <a:srgbClr val="000000">
                      <a:alpha val="43137"/>
                    </a:srgbClr>
                  </a:outerShdw>
                </a:effectLst>
              </a:rPr>
              <a:t>IPOVEDENT</a:t>
            </a:r>
            <a:r>
              <a:rPr lang="it-IT" sz="2400" dirty="0" smtClean="0">
                <a:effectLst>
                  <a:outerShdw blurRad="38100" dist="38100" dir="2700000" algn="tl">
                    <a:srgbClr val="000000">
                      <a:alpha val="43137"/>
                    </a:srgbClr>
                  </a:outerShdw>
                </a:effectLst>
              </a:rPr>
              <a:t>I</a:t>
            </a:r>
            <a:endParaRPr lang="it-IT"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81042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723"/>
            <a:ext cx="6321703" cy="3528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4037" y="3429000"/>
            <a:ext cx="6049963"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64484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 y="0"/>
            <a:ext cx="6116637"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3519546"/>
            <a:ext cx="4932040" cy="3338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43323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205780" y="764704"/>
            <a:ext cx="8784976" cy="4185761"/>
          </a:xfrm>
          <a:prstGeom prst="rect">
            <a:avLst/>
          </a:prstGeom>
        </p:spPr>
        <p:txBody>
          <a:bodyPr wrap="square">
            <a:spAutoFit/>
          </a:bodyPr>
          <a:lstStyle/>
          <a:p>
            <a:pPr algn="just"/>
            <a:r>
              <a:rPr lang="it-IT" sz="3200" b="1" dirty="0"/>
              <a:t>Questo lavoro nasce </a:t>
            </a:r>
            <a:r>
              <a:rPr lang="it-IT" sz="3200" b="1" dirty="0" smtClean="0"/>
              <a:t>dal convincimento </a:t>
            </a:r>
            <a:r>
              <a:rPr lang="it-IT" sz="3200" b="1" dirty="0"/>
              <a:t>che:</a:t>
            </a:r>
          </a:p>
          <a:p>
            <a:pPr algn="just"/>
            <a:endParaRPr lang="it-IT" dirty="0" smtClean="0"/>
          </a:p>
          <a:p>
            <a:pPr algn="just"/>
            <a:r>
              <a:rPr lang="it-IT" sz="2400" dirty="0" smtClean="0"/>
              <a:t>•le </a:t>
            </a:r>
            <a:r>
              <a:rPr lang="it-IT" sz="2400" dirty="0"/>
              <a:t>tecnologie (TIC e TA) dischiudano </a:t>
            </a:r>
            <a:r>
              <a:rPr lang="it-IT" sz="2400" dirty="0" smtClean="0"/>
              <a:t>possibilità rivoluzionarie </a:t>
            </a:r>
            <a:r>
              <a:rPr lang="it-IT" sz="2400" dirty="0"/>
              <a:t>per favorire l’inclusione scolastica </a:t>
            </a:r>
            <a:r>
              <a:rPr lang="it-IT" sz="2400" dirty="0" smtClean="0"/>
              <a:t>e l’accesso </a:t>
            </a:r>
            <a:r>
              <a:rPr lang="it-IT" sz="2400" dirty="0"/>
              <a:t>universale </a:t>
            </a:r>
            <a:r>
              <a:rPr lang="it-IT" sz="2400" dirty="0" smtClean="0"/>
              <a:t>all’istruzione</a:t>
            </a:r>
          </a:p>
          <a:p>
            <a:pPr algn="just"/>
            <a:endParaRPr lang="it-IT" sz="2400" dirty="0"/>
          </a:p>
          <a:p>
            <a:pPr algn="just"/>
            <a:r>
              <a:rPr lang="it-IT" sz="2400" dirty="0" smtClean="0"/>
              <a:t>•l’introduzione </a:t>
            </a:r>
            <a:r>
              <a:rPr lang="it-IT" sz="2400" dirty="0"/>
              <a:t>delle tecnologie in ambito educativo </a:t>
            </a:r>
            <a:r>
              <a:rPr lang="it-IT" sz="2400" dirty="0" smtClean="0"/>
              <a:t>debba avvenire </a:t>
            </a:r>
            <a:r>
              <a:rPr lang="it-IT" sz="2400" dirty="0"/>
              <a:t>nel rispetto dei diritti delle persone </a:t>
            </a:r>
            <a:r>
              <a:rPr lang="it-IT" sz="2400" dirty="0" smtClean="0"/>
              <a:t>con disabilità </a:t>
            </a:r>
            <a:r>
              <a:rPr lang="it-IT" sz="2400" dirty="0"/>
              <a:t>di partecipare </a:t>
            </a:r>
            <a:r>
              <a:rPr lang="it-IT" sz="2400" dirty="0" smtClean="0"/>
              <a:t>all’educazione </a:t>
            </a:r>
            <a:r>
              <a:rPr lang="it-IT" sz="2400" dirty="0"/>
              <a:t>altrimenti </a:t>
            </a:r>
            <a:r>
              <a:rPr lang="it-IT" sz="2400" dirty="0" smtClean="0"/>
              <a:t>si correrebbe </a:t>
            </a:r>
            <a:r>
              <a:rPr lang="it-IT" sz="2400" dirty="0"/>
              <a:t>il rischio che l’introduzione delle </a:t>
            </a:r>
            <a:r>
              <a:rPr lang="it-IT" sz="2400" dirty="0" smtClean="0"/>
              <a:t>tecnologie vada </a:t>
            </a:r>
            <a:r>
              <a:rPr lang="it-IT" sz="2400" dirty="0"/>
              <a:t>ad accrescere il divario tra persone con e </a:t>
            </a:r>
            <a:r>
              <a:rPr lang="it-IT" sz="2400" dirty="0" smtClean="0"/>
              <a:t>senza disabilità</a:t>
            </a:r>
            <a:r>
              <a:rPr lang="it-IT" sz="2400" dirty="0"/>
              <a:t>, anziché favorire e facilitare </a:t>
            </a:r>
            <a:r>
              <a:rPr lang="it-IT" sz="2400" dirty="0" smtClean="0"/>
              <a:t>l’inclusione scolastica </a:t>
            </a:r>
            <a:r>
              <a:rPr lang="it-IT" sz="2400" dirty="0"/>
              <a:t>e sociale delle persone con disabilità</a:t>
            </a:r>
          </a:p>
        </p:txBody>
      </p:sp>
    </p:spTree>
    <p:extLst>
      <p:ext uri="{BB962C8B-B14F-4D97-AF65-F5344CB8AC3E}">
        <p14:creationId xmlns:p14="http://schemas.microsoft.com/office/powerpoint/2010/main" val="9230040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9880" y="1484784"/>
            <a:ext cx="6247183" cy="458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ttangolo 3"/>
          <p:cNvSpPr/>
          <p:nvPr/>
        </p:nvSpPr>
        <p:spPr>
          <a:xfrm>
            <a:off x="2692701" y="548680"/>
            <a:ext cx="3583032" cy="646331"/>
          </a:xfrm>
          <a:prstGeom prst="rect">
            <a:avLst/>
          </a:prstGeom>
        </p:spPr>
        <p:txBody>
          <a:bodyPr wrap="none">
            <a:spAutoFit/>
          </a:bodyPr>
          <a:lstStyle/>
          <a:p>
            <a:pPr lvl="0"/>
            <a:r>
              <a:rPr lang="it-IT" sz="3600" b="1" dirty="0">
                <a:solidFill>
                  <a:prstClr val="black"/>
                </a:solidFill>
                <a:effectLst>
                  <a:outerShdw blurRad="38100" dist="38100" dir="2700000" algn="tl">
                    <a:srgbClr val="000000">
                      <a:alpha val="43137"/>
                    </a:srgbClr>
                  </a:outerShdw>
                </a:effectLst>
              </a:rPr>
              <a:t>Disabilità </a:t>
            </a:r>
            <a:r>
              <a:rPr lang="it-IT" sz="3600" b="1" dirty="0" smtClean="0">
                <a:solidFill>
                  <a:prstClr val="black"/>
                </a:solidFill>
                <a:effectLst>
                  <a:outerShdw blurRad="38100" dist="38100" dir="2700000" algn="tl">
                    <a:srgbClr val="000000">
                      <a:alpha val="43137"/>
                    </a:srgbClr>
                  </a:outerShdw>
                </a:effectLst>
              </a:rPr>
              <a:t>uditiva</a:t>
            </a:r>
            <a:endParaRPr lang="it-IT" sz="3600" b="1" dirty="0">
              <a:solidFill>
                <a:prstClr val="black"/>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3658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4105101"/>
            <a:ext cx="4248472" cy="2668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ttangolo 2"/>
          <p:cNvSpPr/>
          <p:nvPr/>
        </p:nvSpPr>
        <p:spPr>
          <a:xfrm>
            <a:off x="1426492" y="404664"/>
            <a:ext cx="6186309" cy="646331"/>
          </a:xfrm>
          <a:prstGeom prst="rect">
            <a:avLst/>
          </a:prstGeom>
        </p:spPr>
        <p:txBody>
          <a:bodyPr wrap="none">
            <a:spAutoFit/>
          </a:bodyPr>
          <a:lstStyle/>
          <a:p>
            <a:pPr lvl="0"/>
            <a:r>
              <a:rPr lang="it-IT" sz="3600" b="1" dirty="0">
                <a:solidFill>
                  <a:prstClr val="black"/>
                </a:solidFill>
                <a:effectLst>
                  <a:outerShdw blurRad="38100" dist="38100" dir="2700000" algn="tl">
                    <a:srgbClr val="000000">
                      <a:alpha val="43137"/>
                    </a:srgbClr>
                  </a:outerShdw>
                </a:effectLst>
              </a:rPr>
              <a:t>Disabilità </a:t>
            </a:r>
            <a:r>
              <a:rPr lang="it-IT" sz="3600" b="1" dirty="0" smtClean="0">
                <a:solidFill>
                  <a:prstClr val="black"/>
                </a:solidFill>
                <a:effectLst>
                  <a:outerShdw blurRad="38100" dist="38100" dir="2700000" algn="tl">
                    <a:srgbClr val="000000">
                      <a:alpha val="43137"/>
                    </a:srgbClr>
                  </a:outerShdw>
                </a:effectLst>
              </a:rPr>
              <a:t>della comunicazione</a:t>
            </a:r>
            <a:endParaRPr lang="it-IT" sz="3600" b="1" dirty="0">
              <a:solidFill>
                <a:prstClr val="black"/>
              </a:solidFill>
              <a:effectLst>
                <a:outerShdw blurRad="38100" dist="38100" dir="2700000" algn="tl">
                  <a:srgbClr val="000000">
                    <a:alpha val="43137"/>
                  </a:srgbClr>
                </a:outerShdw>
              </a:effectLst>
            </a:endParaRPr>
          </a:p>
        </p:txBody>
      </p:sp>
      <p:sp>
        <p:nvSpPr>
          <p:cNvPr id="4" name="Rettangolo 3"/>
          <p:cNvSpPr/>
          <p:nvPr/>
        </p:nvSpPr>
        <p:spPr>
          <a:xfrm>
            <a:off x="97755" y="1047597"/>
            <a:ext cx="8794725" cy="3170099"/>
          </a:xfrm>
          <a:prstGeom prst="rect">
            <a:avLst/>
          </a:prstGeom>
        </p:spPr>
        <p:txBody>
          <a:bodyPr wrap="square">
            <a:spAutoFit/>
          </a:bodyPr>
          <a:lstStyle/>
          <a:p>
            <a:pPr algn="just"/>
            <a:r>
              <a:rPr lang="it-IT" sz="2000" dirty="0"/>
              <a:t>I comunicatori con uscita in voce (</a:t>
            </a:r>
            <a:r>
              <a:rPr lang="it-IT" sz="2000" dirty="0" err="1"/>
              <a:t>VOCAs</a:t>
            </a:r>
            <a:r>
              <a:rPr lang="it-IT" sz="2000" dirty="0"/>
              <a:t>) sono strumenti realizzati per supportare i percorsi di Comunicazione Aumentativa e Alternativa (</a:t>
            </a:r>
            <a:r>
              <a:rPr lang="it-IT" sz="2000" smtClean="0"/>
              <a:t>CAA</a:t>
            </a:r>
            <a:r>
              <a:rPr lang="it-IT" sz="2000" smtClean="0"/>
              <a:t>) e </a:t>
            </a:r>
            <a:r>
              <a:rPr lang="it-IT" sz="2000" dirty="0"/>
              <a:t>non necessitano di essere collegati ad un </a:t>
            </a:r>
            <a:r>
              <a:rPr lang="it-IT" sz="2000" dirty="0" smtClean="0"/>
              <a:t>PC. Il </a:t>
            </a:r>
            <a:r>
              <a:rPr lang="it-IT" sz="2000" dirty="0"/>
              <a:t>loro aspetto è quello di una tastiera più o meno complessa (un solo pulsante o una serie di pulsanti fino ad arrivare a dispositivi molto simili alla tastiera di un PC). Su ogni pulsante è possibile applicare un simbolo (un’immagine, una parola, </a:t>
            </a:r>
            <a:r>
              <a:rPr lang="it-IT" sz="2000" dirty="0" err="1"/>
              <a:t>etc</a:t>
            </a:r>
            <a:r>
              <a:rPr lang="it-IT" sz="2000" dirty="0"/>
              <a:t>). La pressione di ciascun tasto provoca l’ascolto di un messaggio preregistrato che corrisponde al simbolo posto su di esso. In questo modo il disabile ha la possibilità di comunicare non solo indicando il simbolo, ma anche associando ad esso un messaggio verbale che viene udito dagli altri.</a:t>
            </a:r>
          </a:p>
        </p:txBody>
      </p:sp>
    </p:spTree>
    <p:extLst>
      <p:ext uri="{BB962C8B-B14F-4D97-AF65-F5344CB8AC3E}">
        <p14:creationId xmlns:p14="http://schemas.microsoft.com/office/powerpoint/2010/main" val="992184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516216" cy="3983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987" y="3645024"/>
            <a:ext cx="7212013" cy="321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4382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340768"/>
            <a:ext cx="8335712" cy="4161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3158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5" y="0"/>
            <a:ext cx="8299251" cy="3140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4" y="3140968"/>
            <a:ext cx="8294092" cy="3717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26588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402799" cy="4643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39637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438473"/>
            <a:ext cx="6153298" cy="47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ttangolo 3"/>
          <p:cNvSpPr/>
          <p:nvPr/>
        </p:nvSpPr>
        <p:spPr>
          <a:xfrm>
            <a:off x="1512788" y="540147"/>
            <a:ext cx="6573862" cy="646331"/>
          </a:xfrm>
          <a:prstGeom prst="rect">
            <a:avLst/>
          </a:prstGeom>
        </p:spPr>
        <p:txBody>
          <a:bodyPr wrap="square">
            <a:spAutoFit/>
          </a:bodyPr>
          <a:lstStyle/>
          <a:p>
            <a:pPr lvl="0" algn="ctr"/>
            <a:r>
              <a:rPr lang="it-IT" sz="3600" b="1" dirty="0">
                <a:solidFill>
                  <a:prstClr val="black"/>
                </a:solidFill>
                <a:effectLst>
                  <a:outerShdw blurRad="38100" dist="38100" dir="2700000" algn="tl">
                    <a:srgbClr val="000000">
                      <a:alpha val="43137"/>
                    </a:srgbClr>
                  </a:outerShdw>
                </a:effectLst>
              </a:rPr>
              <a:t>Disabilità </a:t>
            </a:r>
            <a:r>
              <a:rPr lang="it-IT" sz="3600" b="1" dirty="0" smtClean="0">
                <a:solidFill>
                  <a:prstClr val="black"/>
                </a:solidFill>
                <a:effectLst>
                  <a:outerShdw blurRad="38100" dist="38100" dir="2700000" algn="tl">
                    <a:srgbClr val="000000">
                      <a:alpha val="43137"/>
                    </a:srgbClr>
                  </a:outerShdw>
                </a:effectLst>
              </a:rPr>
              <a:t>intellettiva</a:t>
            </a:r>
            <a:endParaRPr lang="it-IT" sz="3600" b="1" dirty="0">
              <a:solidFill>
                <a:prstClr val="black"/>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783429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548680"/>
            <a:ext cx="8856984" cy="6120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7136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628799"/>
            <a:ext cx="5847720" cy="4536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ttangolo 2"/>
          <p:cNvSpPr/>
          <p:nvPr/>
        </p:nvSpPr>
        <p:spPr>
          <a:xfrm>
            <a:off x="804383" y="685304"/>
            <a:ext cx="7370607" cy="646331"/>
          </a:xfrm>
          <a:prstGeom prst="rect">
            <a:avLst/>
          </a:prstGeom>
        </p:spPr>
        <p:txBody>
          <a:bodyPr wrap="none">
            <a:spAutoFit/>
          </a:bodyPr>
          <a:lstStyle/>
          <a:p>
            <a:pPr lvl="0" algn="ctr"/>
            <a:r>
              <a:rPr lang="it-IT" sz="3600" b="1" dirty="0" smtClean="0">
                <a:solidFill>
                  <a:prstClr val="black"/>
                </a:solidFill>
                <a:effectLst>
                  <a:outerShdw blurRad="38100" dist="38100" dir="2700000" algn="tl">
                    <a:srgbClr val="000000">
                      <a:alpha val="43137"/>
                    </a:srgbClr>
                  </a:outerShdw>
                </a:effectLst>
              </a:rPr>
              <a:t>Disturbo specifico di apprendimento</a:t>
            </a:r>
            <a:endParaRPr lang="it-IT" sz="3600" b="1" dirty="0">
              <a:solidFill>
                <a:prstClr val="black"/>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46176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107504" y="291127"/>
            <a:ext cx="9036496" cy="5893921"/>
          </a:xfrm>
          <a:prstGeom prst="rect">
            <a:avLst/>
          </a:prstGeom>
        </p:spPr>
        <p:txBody>
          <a:bodyPr wrap="square">
            <a:spAutoFit/>
          </a:bodyPr>
          <a:lstStyle/>
          <a:p>
            <a:pPr algn="ctr"/>
            <a:r>
              <a:rPr lang="it-IT" sz="3200" b="1" dirty="0">
                <a:solidFill>
                  <a:srgbClr val="000000"/>
                </a:solidFill>
                <a:latin typeface="Lato-Bold"/>
              </a:rPr>
              <a:t>ALBO BOARD: </a:t>
            </a:r>
            <a:endParaRPr lang="it-IT" sz="3200" b="1" dirty="0" smtClean="0">
              <a:solidFill>
                <a:srgbClr val="000000"/>
              </a:solidFill>
              <a:latin typeface="Lato-Bold"/>
            </a:endParaRPr>
          </a:p>
          <a:p>
            <a:pPr algn="ctr"/>
            <a:r>
              <a:rPr lang="it-IT" sz="3200" b="1" dirty="0" smtClean="0">
                <a:solidFill>
                  <a:srgbClr val="000000"/>
                </a:solidFill>
                <a:latin typeface="Lato-Bold"/>
              </a:rPr>
              <a:t>ALLENAMENTO </a:t>
            </a:r>
            <a:r>
              <a:rPr lang="it-IT" sz="3200" b="1" dirty="0">
                <a:solidFill>
                  <a:srgbClr val="000000"/>
                </a:solidFill>
                <a:latin typeface="Lato-Bold"/>
              </a:rPr>
              <a:t>ALLA LETTO </a:t>
            </a:r>
            <a:r>
              <a:rPr lang="it-IT" sz="3200" b="1" dirty="0" smtClean="0">
                <a:solidFill>
                  <a:srgbClr val="000000"/>
                </a:solidFill>
                <a:latin typeface="Lato-Bold"/>
              </a:rPr>
              <a:t>SCRITTURA</a:t>
            </a:r>
          </a:p>
          <a:p>
            <a:endParaRPr lang="it-IT" sz="2300" b="1" dirty="0" smtClean="0">
              <a:solidFill>
                <a:srgbClr val="000000"/>
              </a:solidFill>
              <a:latin typeface="Lato-Bold"/>
            </a:endParaRPr>
          </a:p>
          <a:p>
            <a:r>
              <a:rPr lang="it-IT" sz="2300" b="1" dirty="0" err="1" smtClean="0">
                <a:solidFill>
                  <a:srgbClr val="000000"/>
                </a:solidFill>
                <a:latin typeface="Lato-Bold"/>
              </a:rPr>
              <a:t>App</a:t>
            </a:r>
            <a:r>
              <a:rPr lang="it-IT" sz="2300" b="1" dirty="0" smtClean="0">
                <a:solidFill>
                  <a:srgbClr val="000000"/>
                </a:solidFill>
                <a:latin typeface="Lato-Bold"/>
              </a:rPr>
              <a:t> </a:t>
            </a:r>
            <a:r>
              <a:rPr lang="it-IT" sz="2300" b="1" dirty="0">
                <a:solidFill>
                  <a:srgbClr val="000000"/>
                </a:solidFill>
                <a:latin typeface="Lato-Bold"/>
              </a:rPr>
              <a:t>per </a:t>
            </a:r>
            <a:r>
              <a:rPr lang="it-IT" sz="2300" b="1" dirty="0" err="1">
                <a:solidFill>
                  <a:srgbClr val="000000"/>
                </a:solidFill>
                <a:latin typeface="Lato-Bold"/>
              </a:rPr>
              <a:t>Android</a:t>
            </a:r>
            <a:r>
              <a:rPr lang="it-IT" sz="2300" b="1" dirty="0">
                <a:solidFill>
                  <a:srgbClr val="000000"/>
                </a:solidFill>
                <a:latin typeface="Lato-Bold"/>
              </a:rPr>
              <a:t> per allenare e facilitare lo studente </a:t>
            </a:r>
            <a:r>
              <a:rPr lang="it-IT" sz="2300" b="1" dirty="0" smtClean="0">
                <a:solidFill>
                  <a:srgbClr val="000000"/>
                </a:solidFill>
                <a:latin typeface="Lato-Bold"/>
              </a:rPr>
              <a:t>nella </a:t>
            </a:r>
          </a:p>
          <a:p>
            <a:r>
              <a:rPr lang="it-IT" sz="2300" b="1" dirty="0" smtClean="0">
                <a:solidFill>
                  <a:srgbClr val="000000"/>
                </a:solidFill>
                <a:latin typeface="Lato-Bold"/>
              </a:rPr>
              <a:t>letto-scrittura </a:t>
            </a:r>
            <a:r>
              <a:rPr lang="it-IT" sz="2300" b="1" dirty="0">
                <a:solidFill>
                  <a:srgbClr val="000000"/>
                </a:solidFill>
                <a:latin typeface="Lato-Bold"/>
              </a:rPr>
              <a:t>per </a:t>
            </a:r>
            <a:r>
              <a:rPr lang="it-IT" sz="2300" b="1" dirty="0" smtClean="0">
                <a:solidFill>
                  <a:srgbClr val="000000"/>
                </a:solidFill>
                <a:latin typeface="Lato-Bold"/>
              </a:rPr>
              <a:t>studenti con </a:t>
            </a:r>
          </a:p>
          <a:p>
            <a:r>
              <a:rPr lang="it-IT" sz="2300" b="1" dirty="0" smtClean="0">
                <a:solidFill>
                  <a:srgbClr val="000000"/>
                </a:solidFill>
                <a:latin typeface="Lato-Bold"/>
              </a:rPr>
              <a:t>disabilità </a:t>
            </a:r>
            <a:r>
              <a:rPr lang="it-IT" sz="2300" b="1" dirty="0">
                <a:solidFill>
                  <a:srgbClr val="000000"/>
                </a:solidFill>
                <a:latin typeface="Lato-Bold"/>
              </a:rPr>
              <a:t>intellettiva, DSA </a:t>
            </a:r>
            <a:endParaRPr lang="it-IT" sz="2300" b="1" dirty="0" smtClean="0">
              <a:solidFill>
                <a:srgbClr val="000000"/>
              </a:solidFill>
              <a:latin typeface="Lato-Bold"/>
            </a:endParaRPr>
          </a:p>
          <a:p>
            <a:r>
              <a:rPr lang="it-IT" sz="2300" b="1" dirty="0" smtClean="0">
                <a:solidFill>
                  <a:srgbClr val="000000"/>
                </a:solidFill>
                <a:latin typeface="Lato-Bold"/>
              </a:rPr>
              <a:t>e </a:t>
            </a:r>
            <a:r>
              <a:rPr lang="it-IT" sz="2300" b="1" dirty="0">
                <a:solidFill>
                  <a:srgbClr val="000000"/>
                </a:solidFill>
                <a:latin typeface="Lato-Bold"/>
              </a:rPr>
              <a:t>svantaggio </a:t>
            </a:r>
            <a:r>
              <a:rPr lang="it-IT" sz="2300" b="1" dirty="0" smtClean="0">
                <a:solidFill>
                  <a:srgbClr val="000000"/>
                </a:solidFill>
                <a:latin typeface="Lato-Bold"/>
              </a:rPr>
              <a:t>linguistico</a:t>
            </a:r>
          </a:p>
          <a:p>
            <a:endParaRPr lang="it-IT" dirty="0" smtClean="0">
              <a:solidFill>
                <a:srgbClr val="000000"/>
              </a:solidFill>
              <a:latin typeface="Lato-Regular"/>
            </a:endParaRPr>
          </a:p>
          <a:p>
            <a:r>
              <a:rPr lang="it-IT" dirty="0" smtClean="0">
                <a:solidFill>
                  <a:srgbClr val="000000"/>
                </a:solidFill>
                <a:latin typeface="Lato-Regular"/>
              </a:rPr>
              <a:t>Scheda </a:t>
            </a:r>
            <a:r>
              <a:rPr lang="it-IT" dirty="0">
                <a:solidFill>
                  <a:srgbClr val="000000"/>
                </a:solidFill>
                <a:latin typeface="Lato-Regular"/>
              </a:rPr>
              <a:t>descrittiva:</a:t>
            </a:r>
          </a:p>
          <a:p>
            <a:r>
              <a:rPr lang="it-IT" dirty="0">
                <a:solidFill>
                  <a:srgbClr val="0098A8"/>
                </a:solidFill>
                <a:latin typeface="Lato-Regular"/>
                <a:hlinkClick r:id="rId2"/>
              </a:rPr>
              <a:t>https://</a:t>
            </a:r>
            <a:r>
              <a:rPr lang="it-IT" dirty="0" smtClean="0">
                <a:solidFill>
                  <a:srgbClr val="0098A8"/>
                </a:solidFill>
                <a:latin typeface="Lato-Regular"/>
                <a:hlinkClick r:id="rId2"/>
              </a:rPr>
              <a:t>www.disabili.com/prodotti/articoli-qprodotti/video-scrittura-per-dsa-e-nonsolo-nuova-app-gratuita-e-personalizzabile</a:t>
            </a:r>
            <a:endParaRPr lang="it-IT" dirty="0" smtClean="0">
              <a:solidFill>
                <a:srgbClr val="0098A8"/>
              </a:solidFill>
              <a:latin typeface="Lato-Regular"/>
            </a:endParaRPr>
          </a:p>
          <a:p>
            <a:endParaRPr lang="it-IT" dirty="0">
              <a:solidFill>
                <a:srgbClr val="0098A8"/>
              </a:solidFill>
              <a:latin typeface="Lato-Regular"/>
            </a:endParaRPr>
          </a:p>
          <a:p>
            <a:r>
              <a:rPr lang="it-IT" dirty="0">
                <a:solidFill>
                  <a:srgbClr val="000000"/>
                </a:solidFill>
                <a:latin typeface="Lato-Regular"/>
              </a:rPr>
              <a:t>Video illustrativo:</a:t>
            </a:r>
          </a:p>
          <a:p>
            <a:r>
              <a:rPr lang="it-IT" dirty="0">
                <a:solidFill>
                  <a:srgbClr val="0098A8"/>
                </a:solidFill>
                <a:latin typeface="Lato-Regular"/>
                <a:hlinkClick r:id="rId3"/>
              </a:rPr>
              <a:t>https://</a:t>
            </a:r>
            <a:r>
              <a:rPr lang="it-IT" dirty="0" smtClean="0">
                <a:solidFill>
                  <a:srgbClr val="0098A8"/>
                </a:solidFill>
                <a:latin typeface="Lato-Regular"/>
                <a:hlinkClick r:id="rId3"/>
              </a:rPr>
              <a:t>www.youtube.com/watch?v=W4a2wR93srw</a:t>
            </a:r>
            <a:endParaRPr lang="it-IT" dirty="0" smtClean="0">
              <a:solidFill>
                <a:srgbClr val="0098A8"/>
              </a:solidFill>
              <a:latin typeface="Lato-Regular"/>
            </a:endParaRPr>
          </a:p>
          <a:p>
            <a:endParaRPr lang="it-IT" dirty="0">
              <a:solidFill>
                <a:srgbClr val="0098A8"/>
              </a:solidFill>
              <a:latin typeface="Lato-Regular"/>
            </a:endParaRPr>
          </a:p>
          <a:p>
            <a:r>
              <a:rPr lang="it-IT" dirty="0">
                <a:solidFill>
                  <a:srgbClr val="000000"/>
                </a:solidFill>
                <a:latin typeface="Lato-Regular"/>
              </a:rPr>
              <a:t>Download:</a:t>
            </a:r>
          </a:p>
          <a:p>
            <a:r>
              <a:rPr lang="it-IT" dirty="0">
                <a:solidFill>
                  <a:srgbClr val="0098A8"/>
                </a:solidFill>
                <a:latin typeface="Lato-Regular"/>
                <a:hlinkClick r:id="rId4"/>
              </a:rPr>
              <a:t>https://</a:t>
            </a:r>
            <a:r>
              <a:rPr lang="it-IT" dirty="0" smtClean="0">
                <a:solidFill>
                  <a:srgbClr val="0098A8"/>
                </a:solidFill>
                <a:latin typeface="Lato-Regular"/>
                <a:hlinkClick r:id="rId4"/>
              </a:rPr>
              <a:t>play.google.com/store/apps/details?id=com.acqui.costa.alboboard</a:t>
            </a:r>
            <a:endParaRPr lang="it-IT" dirty="0" smtClean="0">
              <a:solidFill>
                <a:srgbClr val="0098A8"/>
              </a:solidFill>
              <a:latin typeface="Lato-Regular"/>
            </a:endParaRPr>
          </a:p>
          <a:p>
            <a:endParaRPr lang="it-IT" dirty="0"/>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0152" y="2060848"/>
            <a:ext cx="2435879"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7467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39" y="18306"/>
            <a:ext cx="7629292" cy="268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39" y="3136075"/>
            <a:ext cx="7629291" cy="3555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74631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836712"/>
            <a:ext cx="8825268" cy="54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28059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2" y="908720"/>
            <a:ext cx="9024485"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46207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323528" y="908720"/>
            <a:ext cx="8064896" cy="5016758"/>
          </a:xfrm>
          <a:prstGeom prst="rect">
            <a:avLst/>
          </a:prstGeom>
        </p:spPr>
        <p:txBody>
          <a:bodyPr wrap="square">
            <a:spAutoFit/>
          </a:bodyPr>
          <a:lstStyle/>
          <a:p>
            <a:r>
              <a:rPr lang="it-IT" sz="2400" b="1" dirty="0" smtClean="0">
                <a:solidFill>
                  <a:srgbClr val="000000"/>
                </a:solidFill>
                <a:latin typeface="Lato-Regular"/>
              </a:rPr>
              <a:t>LEGGI X ME</a:t>
            </a:r>
          </a:p>
          <a:p>
            <a:endParaRPr lang="it-IT" dirty="0">
              <a:solidFill>
                <a:srgbClr val="000000"/>
              </a:solidFill>
              <a:latin typeface="Lato-Regular"/>
            </a:endParaRPr>
          </a:p>
          <a:p>
            <a:endParaRPr lang="it-IT" dirty="0" smtClean="0">
              <a:solidFill>
                <a:srgbClr val="000000"/>
              </a:solidFill>
              <a:latin typeface="Lato-Regular"/>
            </a:endParaRPr>
          </a:p>
          <a:p>
            <a:endParaRPr lang="it-IT" sz="2000" dirty="0" smtClean="0">
              <a:solidFill>
                <a:srgbClr val="000000"/>
              </a:solidFill>
              <a:latin typeface="Lato-Regular"/>
            </a:endParaRPr>
          </a:p>
          <a:p>
            <a:endParaRPr lang="it-IT" sz="2000" dirty="0">
              <a:solidFill>
                <a:srgbClr val="000000"/>
              </a:solidFill>
              <a:latin typeface="Lato-Regular"/>
            </a:endParaRPr>
          </a:p>
          <a:p>
            <a:r>
              <a:rPr lang="it-IT" sz="2000" dirty="0" smtClean="0">
                <a:solidFill>
                  <a:srgbClr val="000000"/>
                </a:solidFill>
                <a:latin typeface="Lato-Regular"/>
              </a:rPr>
              <a:t>Sito</a:t>
            </a:r>
            <a:r>
              <a:rPr lang="it-IT" sz="2000" dirty="0">
                <a:solidFill>
                  <a:srgbClr val="000000"/>
                </a:solidFill>
                <a:latin typeface="Lato-Regular"/>
              </a:rPr>
              <a:t>:</a:t>
            </a:r>
          </a:p>
          <a:p>
            <a:r>
              <a:rPr lang="it-IT" sz="2000" dirty="0">
                <a:solidFill>
                  <a:srgbClr val="0098A8"/>
                </a:solidFill>
                <a:latin typeface="Lato-Regular"/>
                <a:hlinkClick r:id="rId2"/>
              </a:rPr>
              <a:t>https://sites.google.com/site/leggixme/home?authuser=0</a:t>
            </a:r>
            <a:endParaRPr lang="it-IT" sz="2000" dirty="0">
              <a:solidFill>
                <a:srgbClr val="0098A8"/>
              </a:solidFill>
              <a:latin typeface="Lato-Regular"/>
            </a:endParaRPr>
          </a:p>
          <a:p>
            <a:endParaRPr lang="it-IT" sz="2000" dirty="0" smtClean="0">
              <a:solidFill>
                <a:srgbClr val="000000"/>
              </a:solidFill>
              <a:latin typeface="Lato-Regular"/>
            </a:endParaRPr>
          </a:p>
          <a:p>
            <a:r>
              <a:rPr lang="it-IT" sz="2000" dirty="0" smtClean="0">
                <a:solidFill>
                  <a:srgbClr val="000000"/>
                </a:solidFill>
                <a:latin typeface="Lato-Regular"/>
              </a:rPr>
              <a:t>Download </a:t>
            </a:r>
            <a:r>
              <a:rPr lang="it-IT" sz="2000" dirty="0">
                <a:solidFill>
                  <a:srgbClr val="000000"/>
                </a:solidFill>
                <a:latin typeface="Lato-Regular"/>
              </a:rPr>
              <a:t>software principale (LeggiXMe_FW40):</a:t>
            </a:r>
          </a:p>
          <a:p>
            <a:r>
              <a:rPr lang="it-IT" sz="2000" dirty="0">
                <a:solidFill>
                  <a:srgbClr val="0098A8"/>
                </a:solidFill>
                <a:latin typeface="Lato-Regular"/>
                <a:hlinkClick r:id="rId3"/>
              </a:rPr>
              <a:t>https://</a:t>
            </a:r>
            <a:r>
              <a:rPr lang="it-IT" sz="2000" dirty="0" smtClean="0">
                <a:solidFill>
                  <a:srgbClr val="0098A8"/>
                </a:solidFill>
                <a:latin typeface="Lato-Regular"/>
                <a:hlinkClick r:id="rId3"/>
              </a:rPr>
              <a:t>sites.google.com/site/leggixme/leggixme_usb?authuser=0</a:t>
            </a:r>
            <a:endParaRPr lang="it-IT" sz="2000" dirty="0">
              <a:solidFill>
                <a:srgbClr val="0098A8"/>
              </a:solidFill>
              <a:latin typeface="Lato-Regular"/>
            </a:endParaRPr>
          </a:p>
          <a:p>
            <a:endParaRPr lang="it-IT" sz="2000" dirty="0" smtClean="0">
              <a:solidFill>
                <a:srgbClr val="000000"/>
              </a:solidFill>
              <a:latin typeface="Lato-Regular"/>
            </a:endParaRPr>
          </a:p>
          <a:p>
            <a:r>
              <a:rPr lang="it-IT" sz="2000" dirty="0" err="1" smtClean="0">
                <a:solidFill>
                  <a:srgbClr val="000000"/>
                </a:solidFill>
                <a:latin typeface="Lato-Regular"/>
              </a:rPr>
              <a:t>Videoguida</a:t>
            </a:r>
            <a:r>
              <a:rPr lang="it-IT" sz="2000" dirty="0" smtClean="0">
                <a:solidFill>
                  <a:srgbClr val="000000"/>
                </a:solidFill>
                <a:latin typeface="Lato-Regular"/>
              </a:rPr>
              <a:t> </a:t>
            </a:r>
            <a:r>
              <a:rPr lang="it-IT" sz="2000" dirty="0">
                <a:solidFill>
                  <a:srgbClr val="000000"/>
                </a:solidFill>
                <a:latin typeface="Lato-Regular"/>
              </a:rPr>
              <a:t>- installazione:</a:t>
            </a:r>
          </a:p>
          <a:p>
            <a:r>
              <a:rPr lang="it-IT" sz="2000" dirty="0">
                <a:solidFill>
                  <a:srgbClr val="0098A8"/>
                </a:solidFill>
                <a:latin typeface="Lato-Regular"/>
                <a:hlinkClick r:id="rId4"/>
              </a:rPr>
              <a:t>https://www.youtube.com/watch?v=2_vKkLdBf_U</a:t>
            </a:r>
            <a:endParaRPr lang="it-IT" sz="2000" dirty="0">
              <a:solidFill>
                <a:srgbClr val="0098A8"/>
              </a:solidFill>
              <a:latin typeface="Lato-Regular"/>
            </a:endParaRPr>
          </a:p>
          <a:p>
            <a:endParaRPr lang="it-IT" sz="2000" dirty="0" smtClean="0">
              <a:solidFill>
                <a:srgbClr val="000000"/>
              </a:solidFill>
              <a:latin typeface="Lato-Regular"/>
            </a:endParaRPr>
          </a:p>
          <a:p>
            <a:r>
              <a:rPr lang="it-IT" sz="2000" dirty="0" err="1" smtClean="0">
                <a:solidFill>
                  <a:srgbClr val="000000"/>
                </a:solidFill>
                <a:latin typeface="Lato-Regular"/>
              </a:rPr>
              <a:t>Videoguide</a:t>
            </a:r>
            <a:r>
              <a:rPr lang="it-IT" sz="2000" dirty="0" smtClean="0">
                <a:solidFill>
                  <a:srgbClr val="000000"/>
                </a:solidFill>
                <a:latin typeface="Lato-Regular"/>
              </a:rPr>
              <a:t> </a:t>
            </a:r>
            <a:r>
              <a:rPr lang="it-IT" sz="2000" dirty="0">
                <a:solidFill>
                  <a:srgbClr val="000000"/>
                </a:solidFill>
                <a:latin typeface="Lato-Regular"/>
              </a:rPr>
              <a:t>per l’uso dei </a:t>
            </a:r>
            <a:r>
              <a:rPr lang="it-IT" sz="2000" dirty="0" smtClean="0">
                <a:solidFill>
                  <a:srgbClr val="000000"/>
                </a:solidFill>
                <a:latin typeface="Lato-Regular"/>
              </a:rPr>
              <a:t>software:</a:t>
            </a:r>
          </a:p>
          <a:p>
            <a:r>
              <a:rPr lang="it-IT" sz="2000" dirty="0" smtClean="0">
                <a:solidFill>
                  <a:srgbClr val="0098A8"/>
                </a:solidFill>
                <a:latin typeface="Lato-Regular"/>
                <a:hlinkClick r:id="rId5"/>
              </a:rPr>
              <a:t>https://sites.google.com/site/leggixme/videoguide?authuser=0</a:t>
            </a:r>
            <a:endParaRPr lang="it-IT" sz="2000" dirty="0"/>
          </a:p>
        </p:txBody>
      </p:sp>
      <p:pic>
        <p:nvPicPr>
          <p:cNvPr id="409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5704141" y="476672"/>
            <a:ext cx="2846135"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96346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60373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38180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218" y="980728"/>
            <a:ext cx="6264696" cy="4874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544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672"/>
            <a:ext cx="9144000"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8965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19" y="548680"/>
            <a:ext cx="8900370"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6696372" y="5301208"/>
            <a:ext cx="2268117" cy="830997"/>
          </a:xfrm>
          <a:prstGeom prst="rect">
            <a:avLst/>
          </a:prstGeom>
          <a:solidFill>
            <a:schemeClr val="bg1"/>
          </a:solidFill>
        </p:spPr>
        <p:txBody>
          <a:bodyPr wrap="square" rtlCol="0">
            <a:spAutoFit/>
          </a:bodyPr>
          <a:lstStyle/>
          <a:p>
            <a:pPr algn="ctr"/>
            <a:r>
              <a:rPr lang="it-IT" sz="2400" b="1" dirty="0" smtClean="0">
                <a:solidFill>
                  <a:srgbClr val="FF0000"/>
                </a:solidFill>
                <a:effectLst>
                  <a:outerShdw blurRad="38100" dist="38100" dir="2700000" algn="tl">
                    <a:srgbClr val="000000">
                      <a:alpha val="43137"/>
                    </a:srgbClr>
                  </a:outerShdw>
                </a:effectLst>
              </a:rPr>
              <a:t>DIDATTICA 2.0</a:t>
            </a:r>
            <a:endParaRPr lang="it-IT" sz="2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7963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48680"/>
            <a:ext cx="9144000"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6965354" y="5013176"/>
            <a:ext cx="2088232" cy="830997"/>
          </a:xfrm>
          <a:prstGeom prst="rect">
            <a:avLst/>
          </a:prstGeom>
          <a:solidFill>
            <a:schemeClr val="bg1"/>
          </a:solidFill>
        </p:spPr>
        <p:txBody>
          <a:bodyPr wrap="square" rtlCol="0">
            <a:spAutoFit/>
          </a:bodyPr>
          <a:lstStyle/>
          <a:p>
            <a:pPr algn="ctr"/>
            <a:r>
              <a:rPr lang="it-IT" sz="2400" b="1" dirty="0" smtClean="0">
                <a:solidFill>
                  <a:srgbClr val="FF0000"/>
                </a:solidFill>
                <a:effectLst>
                  <a:outerShdw blurRad="38100" dist="38100" dir="2700000" algn="tl">
                    <a:srgbClr val="000000">
                      <a:alpha val="43137"/>
                    </a:srgbClr>
                  </a:outerShdw>
                </a:effectLst>
              </a:rPr>
              <a:t>DIDATTICA 2.0</a:t>
            </a:r>
            <a:endParaRPr lang="it-IT" sz="24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9304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6491062" y="4941168"/>
            <a:ext cx="2652938" cy="1323439"/>
          </a:xfrm>
          <a:prstGeom prst="rect">
            <a:avLst/>
          </a:prstGeom>
          <a:solidFill>
            <a:schemeClr val="bg1"/>
          </a:solidFill>
        </p:spPr>
        <p:txBody>
          <a:bodyPr wrap="square" rtlCol="0">
            <a:spAutoFit/>
          </a:bodyPr>
          <a:lstStyle/>
          <a:p>
            <a:r>
              <a:rPr lang="it-IT" sz="4000" b="1" dirty="0" smtClean="0">
                <a:solidFill>
                  <a:srgbClr val="FF0000"/>
                </a:solidFill>
                <a:effectLst>
                  <a:outerShdw blurRad="38100" dist="38100" dir="2700000" algn="tl">
                    <a:srgbClr val="000000">
                      <a:alpha val="43137"/>
                    </a:srgbClr>
                  </a:outerShdw>
                </a:effectLst>
              </a:rPr>
              <a:t>I NATIVI DIGITALI</a:t>
            </a:r>
            <a:endParaRPr lang="it-IT" sz="4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594613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179512" y="548680"/>
            <a:ext cx="8784976" cy="6309420"/>
          </a:xfrm>
          <a:prstGeom prst="rect">
            <a:avLst/>
          </a:prstGeom>
        </p:spPr>
        <p:txBody>
          <a:bodyPr wrap="square">
            <a:spAutoFit/>
          </a:bodyPr>
          <a:lstStyle/>
          <a:p>
            <a:pPr algn="ctr"/>
            <a:r>
              <a:rPr lang="it-IT" sz="3200" b="1" dirty="0" smtClean="0">
                <a:effectLst>
                  <a:outerShdw blurRad="38100" dist="38100" dir="2700000" algn="tl">
                    <a:srgbClr val="000000">
                      <a:alpha val="43137"/>
                    </a:srgbClr>
                  </a:outerShdw>
                </a:effectLst>
              </a:rPr>
              <a:t>DIDATTICA INCLUSIVA</a:t>
            </a:r>
          </a:p>
          <a:p>
            <a:pPr algn="just"/>
            <a:endParaRPr lang="it-IT" sz="2100" dirty="0"/>
          </a:p>
          <a:p>
            <a:pPr algn="just"/>
            <a:r>
              <a:rPr lang="it-IT" sz="2400" dirty="0" smtClean="0"/>
              <a:t>E’ possibile </a:t>
            </a:r>
            <a:r>
              <a:rPr lang="it-IT" sz="2400" dirty="0"/>
              <a:t>individuare cinque </a:t>
            </a:r>
            <a:r>
              <a:rPr lang="it-IT" sz="2400" dirty="0" smtClean="0"/>
              <a:t>linee di lavoro (</a:t>
            </a:r>
            <a:r>
              <a:rPr lang="it-IT" sz="2400" dirty="0" err="1" smtClean="0"/>
              <a:t>Cottini</a:t>
            </a:r>
            <a:r>
              <a:rPr lang="it-IT" sz="2400" dirty="0" smtClean="0"/>
              <a:t>, 2018):</a:t>
            </a:r>
          </a:p>
          <a:p>
            <a:pPr algn="just"/>
            <a:endParaRPr lang="it-IT" sz="2400" dirty="0" smtClean="0"/>
          </a:p>
          <a:p>
            <a:pPr algn="just"/>
            <a:r>
              <a:rPr lang="it-IT" sz="2400" dirty="0" smtClean="0"/>
              <a:t>1-l’attenzione </a:t>
            </a:r>
            <a:r>
              <a:rPr lang="it-IT" sz="2400" dirty="0"/>
              <a:t>da porre per la </a:t>
            </a:r>
            <a:r>
              <a:rPr lang="it-IT" sz="2400" i="1" dirty="0"/>
              <a:t>costruzione di un clima adeguato </a:t>
            </a:r>
            <a:r>
              <a:rPr lang="it-IT" sz="2400" dirty="0"/>
              <a:t>nella </a:t>
            </a:r>
            <a:r>
              <a:rPr lang="it-IT" sz="2400" dirty="0" smtClean="0"/>
              <a:t>classe, favorevole </a:t>
            </a:r>
            <a:r>
              <a:rPr lang="it-IT" sz="2400" dirty="0"/>
              <a:t>per il successo formativo di tutti gli allievi</a:t>
            </a:r>
            <a:r>
              <a:rPr lang="it-IT" sz="2400" dirty="0" smtClean="0"/>
              <a:t>.</a:t>
            </a:r>
          </a:p>
          <a:p>
            <a:pPr algn="just"/>
            <a:endParaRPr lang="it-IT" sz="2400" dirty="0" smtClean="0"/>
          </a:p>
          <a:p>
            <a:pPr algn="just"/>
            <a:r>
              <a:rPr lang="it-IT" sz="2400" dirty="0" smtClean="0"/>
              <a:t>2-</a:t>
            </a:r>
            <a:r>
              <a:rPr lang="it-IT" sz="2400" dirty="0"/>
              <a:t>l’utilizzo di un approccio in grado di </a:t>
            </a:r>
            <a:r>
              <a:rPr lang="it-IT" sz="2400" i="1" dirty="0"/>
              <a:t>favorire la cooperazione fra gli allievi </a:t>
            </a:r>
            <a:r>
              <a:rPr lang="it-IT" sz="2400" dirty="0" smtClean="0"/>
              <a:t>e la </a:t>
            </a:r>
            <a:r>
              <a:rPr lang="it-IT" sz="2400" i="1" dirty="0"/>
              <a:t>costruzione collaborativa della conoscenza</a:t>
            </a:r>
            <a:r>
              <a:rPr lang="it-IT" sz="2400" dirty="0"/>
              <a:t>, anche in presenza di alunni </a:t>
            </a:r>
            <a:r>
              <a:rPr lang="it-IT" sz="2400" dirty="0" smtClean="0"/>
              <a:t>con bisogni </a:t>
            </a:r>
            <a:r>
              <a:rPr lang="it-IT" sz="2400" dirty="0"/>
              <a:t>educativi speciali</a:t>
            </a:r>
            <a:r>
              <a:rPr lang="it-IT" sz="2400" dirty="0" smtClean="0"/>
              <a:t>.</a:t>
            </a:r>
          </a:p>
          <a:p>
            <a:pPr algn="just"/>
            <a:endParaRPr lang="it-IT" sz="2400" dirty="0" smtClean="0"/>
          </a:p>
          <a:p>
            <a:pPr algn="just"/>
            <a:r>
              <a:rPr lang="it-IT" sz="2400" dirty="0" smtClean="0"/>
              <a:t>3- </a:t>
            </a:r>
            <a:r>
              <a:rPr lang="it-IT" sz="2400" dirty="0"/>
              <a:t>la promozione di un </a:t>
            </a:r>
            <a:r>
              <a:rPr lang="it-IT" sz="2400" i="1" dirty="0"/>
              <a:t>atteggiamento metacognitivo</a:t>
            </a:r>
            <a:r>
              <a:rPr lang="it-IT" sz="2400" dirty="0"/>
              <a:t>, centrato sul </a:t>
            </a:r>
            <a:r>
              <a:rPr lang="it-IT" sz="2400" dirty="0" smtClean="0"/>
              <a:t>potenziamento della </a:t>
            </a:r>
            <a:r>
              <a:rPr lang="it-IT" sz="2400" dirty="0"/>
              <a:t>consapevolezza degli allievi relativamente ai propri processi </a:t>
            </a:r>
            <a:r>
              <a:rPr lang="it-IT" sz="2400" dirty="0" smtClean="0"/>
              <a:t>di apprendimento.</a:t>
            </a:r>
          </a:p>
          <a:p>
            <a:pPr algn="just"/>
            <a:endParaRPr lang="it-IT" sz="2100" dirty="0"/>
          </a:p>
          <a:p>
            <a:pPr algn="just"/>
            <a:endParaRPr lang="it-IT" sz="2100" dirty="0" smtClean="0"/>
          </a:p>
          <a:p>
            <a:pPr algn="just"/>
            <a:endParaRPr lang="it-IT" sz="2100" dirty="0" smtClean="0"/>
          </a:p>
        </p:txBody>
      </p:sp>
    </p:spTree>
    <p:extLst>
      <p:ext uri="{BB962C8B-B14F-4D97-AF65-F5344CB8AC3E}">
        <p14:creationId xmlns:p14="http://schemas.microsoft.com/office/powerpoint/2010/main" val="7664473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76672"/>
            <a:ext cx="9144000" cy="638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asellaDiTesto 2"/>
          <p:cNvSpPr txBox="1"/>
          <p:nvPr/>
        </p:nvSpPr>
        <p:spPr>
          <a:xfrm>
            <a:off x="107504" y="476672"/>
            <a:ext cx="1656184" cy="369332"/>
          </a:xfrm>
          <a:prstGeom prst="rect">
            <a:avLst/>
          </a:prstGeom>
          <a:solidFill>
            <a:schemeClr val="bg1"/>
          </a:solidFill>
        </p:spPr>
        <p:txBody>
          <a:bodyPr wrap="square" rtlCol="0">
            <a:spAutoFit/>
          </a:bodyPr>
          <a:lstStyle/>
          <a:p>
            <a:endParaRPr lang="it-IT" dirty="0"/>
          </a:p>
        </p:txBody>
      </p:sp>
    </p:spTree>
    <p:extLst>
      <p:ext uri="{BB962C8B-B14F-4D97-AF65-F5344CB8AC3E}">
        <p14:creationId xmlns:p14="http://schemas.microsoft.com/office/powerpoint/2010/main" val="20193627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80728"/>
            <a:ext cx="8794962"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3936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692696"/>
            <a:ext cx="8647982" cy="5937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33182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9144000"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1646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620688"/>
            <a:ext cx="7707388"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23210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620688"/>
            <a:ext cx="5233404" cy="576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80128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20688"/>
            <a:ext cx="9144000"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10507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0" y="980728"/>
            <a:ext cx="9099129"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64105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2" y="692696"/>
            <a:ext cx="9111407" cy="6165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33328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2696"/>
            <a:ext cx="9144000"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5026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10839" y="332656"/>
            <a:ext cx="8280920" cy="3785652"/>
          </a:xfrm>
          <a:prstGeom prst="rect">
            <a:avLst/>
          </a:prstGeom>
        </p:spPr>
        <p:txBody>
          <a:bodyPr wrap="square">
            <a:spAutoFit/>
          </a:bodyPr>
          <a:lstStyle/>
          <a:p>
            <a:pPr lvl="0" algn="just"/>
            <a:r>
              <a:rPr lang="it-IT" sz="2400" dirty="0">
                <a:solidFill>
                  <a:prstClr val="black"/>
                </a:solidFill>
              </a:rPr>
              <a:t>4-l’</a:t>
            </a:r>
            <a:r>
              <a:rPr lang="it-IT" sz="2400" i="1" dirty="0">
                <a:solidFill>
                  <a:prstClr val="black"/>
                </a:solidFill>
              </a:rPr>
              <a:t>educazione socio-emozionale e </a:t>
            </a:r>
            <a:r>
              <a:rPr lang="it-IT" sz="2400" i="1" dirty="0" err="1">
                <a:solidFill>
                  <a:prstClr val="black"/>
                </a:solidFill>
              </a:rPr>
              <a:t>prosociale</a:t>
            </a:r>
            <a:r>
              <a:rPr lang="it-IT" sz="2400" i="1" dirty="0">
                <a:solidFill>
                  <a:prstClr val="black"/>
                </a:solidFill>
              </a:rPr>
              <a:t> </a:t>
            </a:r>
            <a:r>
              <a:rPr lang="it-IT" sz="2400" dirty="0">
                <a:solidFill>
                  <a:prstClr val="black"/>
                </a:solidFill>
              </a:rPr>
              <a:t>che considera come gli allievi, oltre alle abilità curricolari, debbano acquisire e poi applicare competenze in grado di incrementare il </a:t>
            </a:r>
            <a:r>
              <a:rPr lang="it-IT" sz="2400" i="1" dirty="0">
                <a:solidFill>
                  <a:prstClr val="black"/>
                </a:solidFill>
              </a:rPr>
              <a:t>benessere </a:t>
            </a:r>
            <a:r>
              <a:rPr lang="it-IT" sz="2400" dirty="0">
                <a:solidFill>
                  <a:prstClr val="black"/>
                </a:solidFill>
              </a:rPr>
              <a:t>individuale e quello della comunità di riferimento</a:t>
            </a:r>
            <a:r>
              <a:rPr lang="it-IT" sz="2400" dirty="0" smtClean="0">
                <a:solidFill>
                  <a:prstClr val="black"/>
                </a:solidFill>
              </a:rPr>
              <a:t>.</a:t>
            </a:r>
          </a:p>
          <a:p>
            <a:pPr lvl="0" algn="just"/>
            <a:endParaRPr lang="it-IT" sz="2400" dirty="0">
              <a:solidFill>
                <a:prstClr val="black"/>
              </a:solidFill>
            </a:endParaRPr>
          </a:p>
          <a:p>
            <a:pPr lvl="0" algn="just"/>
            <a:r>
              <a:rPr lang="it-IT" sz="2400" dirty="0">
                <a:solidFill>
                  <a:prstClr val="black"/>
                </a:solidFill>
              </a:rPr>
              <a:t>5-la necessità di </a:t>
            </a:r>
            <a:r>
              <a:rPr lang="it-IT" sz="2400" i="1" dirty="0">
                <a:solidFill>
                  <a:prstClr val="black"/>
                </a:solidFill>
              </a:rPr>
              <a:t>considerare i bisogni speciali </a:t>
            </a:r>
            <a:r>
              <a:rPr lang="it-IT" sz="2400" dirty="0">
                <a:solidFill>
                  <a:prstClr val="black"/>
                </a:solidFill>
              </a:rPr>
              <a:t>degli allievi, infatti l’attenzione rivolta alla creazione di contesti inclusivi non deve portare a sottovalutare i bisogni specifici che alcuni individui presentano e a far pensare che non debbano essere introdotte anche didattiche rivolte direttamente alla persona.</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7238" y="4240919"/>
            <a:ext cx="4406762" cy="255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94573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9143999"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0974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152525"/>
            <a:ext cx="8858250"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1889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13" y="1196752"/>
            <a:ext cx="9107287"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8794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96752"/>
            <a:ext cx="8859837" cy="4103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ttangolo 1"/>
          <p:cNvSpPr/>
          <p:nvPr/>
        </p:nvSpPr>
        <p:spPr>
          <a:xfrm>
            <a:off x="5478363" y="3458716"/>
            <a:ext cx="821829" cy="258316"/>
          </a:xfrm>
          <a:prstGeom prst="rect">
            <a:avLst/>
          </a:prstGeom>
          <a:solidFill>
            <a:srgbClr val="23A980"/>
          </a:solidFill>
          <a:ln>
            <a:solidFill>
              <a:srgbClr val="23A9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5472946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908720"/>
            <a:ext cx="7560840" cy="491444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ttangolo 1"/>
          <p:cNvSpPr/>
          <p:nvPr/>
        </p:nvSpPr>
        <p:spPr>
          <a:xfrm>
            <a:off x="2978696" y="2722662"/>
            <a:ext cx="648072" cy="144016"/>
          </a:xfrm>
          <a:prstGeom prst="rect">
            <a:avLst/>
          </a:prstGeom>
          <a:solidFill>
            <a:srgbClr val="1A7C5E"/>
          </a:solidFill>
          <a:ln>
            <a:solidFill>
              <a:srgbClr val="1A7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041915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4704"/>
            <a:ext cx="9144000" cy="5544616"/>
          </a:xfrm>
          <a:prstGeom prst="rect">
            <a:avLst/>
          </a:prstGeom>
          <a:solidFill>
            <a:schemeClr val="bg1"/>
          </a:solidFill>
          <a:ln>
            <a:noFill/>
          </a:ln>
          <a:effectLst/>
          <a:extLst/>
        </p:spPr>
      </p:pic>
      <p:sp>
        <p:nvSpPr>
          <p:cNvPr id="2" name="Rettangolo 1"/>
          <p:cNvSpPr/>
          <p:nvPr/>
        </p:nvSpPr>
        <p:spPr>
          <a:xfrm>
            <a:off x="683568" y="5886362"/>
            <a:ext cx="8280920" cy="410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09104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arta di giornale">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3302</TotalTime>
  <Words>668</Words>
  <Application>Microsoft Office PowerPoint</Application>
  <PresentationFormat>Presentazione su schermo (4:3)</PresentationFormat>
  <Paragraphs>69</Paragraphs>
  <Slides>51</Slides>
  <Notes>0</Notes>
  <HiddenSlides>0</HiddenSlides>
  <MMClips>0</MMClips>
  <ScaleCrop>false</ScaleCrop>
  <HeadingPairs>
    <vt:vector size="4" baseType="variant">
      <vt:variant>
        <vt:lpstr>Tema</vt:lpstr>
      </vt:variant>
      <vt:variant>
        <vt:i4>1</vt:i4>
      </vt:variant>
      <vt:variant>
        <vt:lpstr>Titoli diapositive</vt:lpstr>
      </vt:variant>
      <vt:variant>
        <vt:i4>51</vt:i4>
      </vt:variant>
    </vt:vector>
  </HeadingPairs>
  <TitlesOfParts>
    <vt:vector size="52" baseType="lpstr">
      <vt:lpstr>Carta di giornale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Utente pc</dc:creator>
  <cp:lastModifiedBy>Utente pc</cp:lastModifiedBy>
  <cp:revision>84</cp:revision>
  <dcterms:created xsi:type="dcterms:W3CDTF">2025-01-14T10:24:09Z</dcterms:created>
  <dcterms:modified xsi:type="dcterms:W3CDTF">2025-09-12T21:41:18Z</dcterms:modified>
</cp:coreProperties>
</file>